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6B32B051-FC92-47F7-9880-DBDA586BF56D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DAB58F3F-59BB-425F-9D6A-AFE8ABA74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the next page in your copybook: </a:t>
            </a:r>
          </a:p>
          <a:p>
            <a:pPr algn="ctr">
              <a:buNone/>
            </a:pPr>
            <a:r>
              <a:rPr lang="en-US" u="sng" dirty="0" smtClean="0"/>
              <a:t>Chapter 2 Review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Number and copy each question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Answer in a complete sentence</a:t>
            </a:r>
          </a:p>
          <a:p>
            <a:endParaRPr lang="en-US" dirty="0" smtClean="0"/>
          </a:p>
          <a:p>
            <a:r>
              <a:rPr lang="en-US" dirty="0" smtClean="0"/>
              <a:t>Lesson 1: Page 53 # 1 – 4</a:t>
            </a:r>
          </a:p>
          <a:p>
            <a:r>
              <a:rPr lang="en-US" dirty="0" smtClean="0"/>
              <a:t>Lesson 2: Page 61 # 1 – 4</a:t>
            </a:r>
          </a:p>
          <a:p>
            <a:r>
              <a:rPr lang="en-US" dirty="0" smtClean="0"/>
              <a:t>Lesson 3: Page 71 # 1 – 4 &amp; 7</a:t>
            </a:r>
          </a:p>
          <a:p>
            <a:r>
              <a:rPr lang="en-US" dirty="0" smtClean="0"/>
              <a:t>Chapter Summary: Page 75 # 1 - 15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4071942"/>
            <a:ext cx="3000396" cy="120032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review is a graded copybook assignment!!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53 # 1 –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As the world’s climate grew warmer and drier, people developed new ways to store food, hunted smaller prey, and began farming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Farmers used </a:t>
            </a:r>
            <a:r>
              <a:rPr lang="en-US" b="1" dirty="0" smtClean="0">
                <a:solidFill>
                  <a:srgbClr val="FF0000"/>
                </a:solidFill>
              </a:rPr>
              <a:t>slash-and-burn</a:t>
            </a:r>
            <a:r>
              <a:rPr lang="en-US" dirty="0" smtClean="0"/>
              <a:t> farming to prepare the soil for planting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They captured and penned wild animals. Eventually these animals became tame. 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Rye, barley and Einkorn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861822" indent="-7429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 Page </a:t>
            </a:r>
            <a:r>
              <a:rPr lang="en-US" dirty="0" smtClean="0"/>
              <a:t>6</a:t>
            </a:r>
            <a:r>
              <a:rPr lang="en-US" b="1" dirty="0" smtClean="0"/>
              <a:t>1 # 1 –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surplus</a:t>
            </a:r>
            <a:r>
              <a:rPr lang="en-US" dirty="0" smtClean="0"/>
              <a:t> food, farming communities could feed larger numbers of people. In time, these communities became villages. This led to a </a:t>
            </a:r>
            <a:r>
              <a:rPr lang="en-US" b="1" dirty="0" smtClean="0">
                <a:solidFill>
                  <a:srgbClr val="FF0000"/>
                </a:solidFill>
              </a:rPr>
              <a:t>division of labor</a:t>
            </a:r>
            <a:r>
              <a:rPr lang="en-US" dirty="0" smtClean="0"/>
              <a:t>, where people did different jobs.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pastoral society </a:t>
            </a:r>
            <a:r>
              <a:rPr lang="en-US" dirty="0" smtClean="0"/>
              <a:t>is a society where people live as </a:t>
            </a:r>
            <a:r>
              <a:rPr lang="en-US" b="1" dirty="0" smtClean="0">
                <a:solidFill>
                  <a:srgbClr val="FF0000"/>
                </a:solidFill>
              </a:rPr>
              <a:t>nomads</a:t>
            </a:r>
            <a:r>
              <a:rPr lang="en-US" dirty="0" smtClean="0"/>
              <a:t> and have </a:t>
            </a:r>
            <a:r>
              <a:rPr lang="en-US" b="1" dirty="0" smtClean="0">
                <a:solidFill>
                  <a:srgbClr val="FF0000"/>
                </a:solidFill>
              </a:rPr>
              <a:t>domesticated</a:t>
            </a:r>
            <a:r>
              <a:rPr lang="en-US" dirty="0" smtClean="0"/>
              <a:t> animals.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Village life led to the development of more complex societies, new tools, and trade. Living in villages led to a </a:t>
            </a:r>
            <a:r>
              <a:rPr lang="en-US" b="1" dirty="0" smtClean="0">
                <a:solidFill>
                  <a:srgbClr val="FF0000"/>
                </a:solidFill>
              </a:rPr>
              <a:t>division of labor</a:t>
            </a:r>
            <a:r>
              <a:rPr lang="en-US" dirty="0" smtClean="0"/>
              <a:t>, which led to </a:t>
            </a:r>
            <a:r>
              <a:rPr lang="en-US" b="1" dirty="0" smtClean="0">
                <a:solidFill>
                  <a:srgbClr val="FF0000"/>
                </a:solidFill>
              </a:rPr>
              <a:t>social classes</a:t>
            </a:r>
            <a:r>
              <a:rPr lang="en-US" dirty="0" smtClean="0"/>
              <a:t>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smtClean="0"/>
              <a:t>People would need to cooperate in digging ditches and making sure that everyone had enough water.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 Page </a:t>
            </a:r>
            <a:r>
              <a:rPr lang="en-US" dirty="0" smtClean="0"/>
              <a:t>7</a:t>
            </a:r>
            <a:r>
              <a:rPr lang="en-US" b="1" dirty="0" smtClean="0"/>
              <a:t>1 # 1 – 4 &amp; 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11" y="1625063"/>
            <a:ext cx="8413845" cy="4625609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Surpluses</a:t>
            </a:r>
            <a:r>
              <a:rPr lang="en-US" sz="2000" dirty="0" smtClean="0"/>
              <a:t> of food meant that more and more people could live together. Slowly, small towns grew into large cities.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smtClean="0"/>
              <a:t>People lived closer together in crowded </a:t>
            </a:r>
            <a:r>
              <a:rPr lang="en-US" sz="2000" b="1" dirty="0" smtClean="0">
                <a:solidFill>
                  <a:srgbClr val="FF0000"/>
                </a:solidFill>
              </a:rPr>
              <a:t>urban</a:t>
            </a:r>
            <a:r>
              <a:rPr lang="en-US" sz="2000" dirty="0" smtClean="0"/>
              <a:t> areas.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smtClean="0"/>
              <a:t>The earliest cities developed in Mesopotamia. (Southwestern Asia)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000" dirty="0" smtClean="0"/>
              <a:t>Cities had </a:t>
            </a:r>
            <a:r>
              <a:rPr lang="en-US" sz="2000" b="1" dirty="0" smtClean="0">
                <a:solidFill>
                  <a:srgbClr val="FF0000"/>
                </a:solidFill>
              </a:rPr>
              <a:t>urban</a:t>
            </a:r>
            <a:r>
              <a:rPr lang="en-US" sz="2000" dirty="0" smtClean="0"/>
              <a:t> areas with people living closer together, an organized government, a </a:t>
            </a:r>
            <a:r>
              <a:rPr lang="en-US" sz="2000" dirty="0" smtClean="0"/>
              <a:t>division </a:t>
            </a:r>
            <a:r>
              <a:rPr lang="en-US" sz="2000" dirty="0" smtClean="0"/>
              <a:t>of labor, more specialized jobs, and an advanced culture.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surplus</a:t>
            </a:r>
            <a:r>
              <a:rPr lang="en-US" sz="2000" dirty="0" smtClean="0"/>
              <a:t> of food led to a </a:t>
            </a:r>
            <a:r>
              <a:rPr lang="en-US" sz="2000" b="1" dirty="0" smtClean="0">
                <a:solidFill>
                  <a:srgbClr val="FF0000"/>
                </a:solidFill>
              </a:rPr>
              <a:t>division of labor</a:t>
            </a:r>
            <a:r>
              <a:rPr lang="en-US" sz="2000" dirty="0" smtClean="0"/>
              <a:t>; not everybody had to be a farmer anymore. New and different jobs gave people different amounts of power and responsibility in the village. </a:t>
            </a:r>
            <a:r>
              <a:rPr lang="en-US" sz="2000" b="1" dirty="0" smtClean="0">
                <a:solidFill>
                  <a:srgbClr val="FF0000"/>
                </a:solidFill>
              </a:rPr>
              <a:t>Social classes </a:t>
            </a:r>
            <a:r>
              <a:rPr lang="en-US" sz="2000" dirty="0" smtClean="0"/>
              <a:t>developed as people were ranked according to their jobs.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 Page 75 # 1 –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Domesticate</a:t>
            </a:r>
            <a:r>
              <a:rPr lang="en-US" dirty="0" smtClean="0"/>
              <a:t>: adapt or tame for human use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Subsist</a:t>
            </a:r>
            <a:r>
              <a:rPr lang="en-US" dirty="0" smtClean="0"/>
              <a:t>: survive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Urban</a:t>
            </a:r>
            <a:r>
              <a:rPr lang="en-US" dirty="0" smtClean="0"/>
              <a:t>: of or like a city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Surplus</a:t>
            </a:r>
            <a:r>
              <a:rPr lang="en-US" dirty="0" smtClean="0"/>
              <a:t>: extra supply</a:t>
            </a:r>
          </a:p>
          <a:p>
            <a:pPr marL="514350" indent="-514350">
              <a:lnSpc>
                <a:spcPct val="150000"/>
              </a:lnSpc>
              <a:buFont typeface="Arial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Merchant</a:t>
            </a:r>
            <a:r>
              <a:rPr lang="en-US" dirty="0" smtClean="0"/>
              <a:t>: a person who sells goods bought from traders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Review: Page </a:t>
            </a:r>
            <a:r>
              <a:rPr lang="en-US" dirty="0" smtClean="0"/>
              <a:t>75</a:t>
            </a:r>
            <a:r>
              <a:rPr lang="en-US" b="1" dirty="0" smtClean="0"/>
              <a:t># 6 – 10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 smtClean="0"/>
              <a:t>Irrigation developed before cities. </a:t>
            </a:r>
          </a:p>
          <a:p>
            <a:pPr marL="514350" indent="-514350">
              <a:lnSpc>
                <a:spcPct val="150000"/>
              </a:lnSpc>
              <a:buAutoNum type="arabicPeriod" startAt="6"/>
            </a:pPr>
            <a:r>
              <a:rPr lang="en-US" dirty="0" smtClean="0"/>
              <a:t>People developed the plow about 2000 years after they began domesticating plants. </a:t>
            </a:r>
          </a:p>
          <a:p>
            <a:pPr marL="514350" indent="-514350">
              <a:lnSpc>
                <a:spcPct val="150000"/>
              </a:lnSpc>
              <a:buAutoNum type="arabicPeriod" startAt="6"/>
            </a:pPr>
            <a:r>
              <a:rPr lang="en-US" dirty="0" smtClean="0"/>
              <a:t>Farming in south west Asia began about 200 years before farming in South America.</a:t>
            </a:r>
          </a:p>
          <a:p>
            <a:pPr marL="514350" indent="-514350">
              <a:lnSpc>
                <a:spcPct val="150000"/>
              </a:lnSpc>
              <a:buAutoNum type="arabicPeriod" startAt="6"/>
            </a:pPr>
            <a:r>
              <a:rPr lang="en-US" dirty="0" smtClean="0"/>
              <a:t>After the Ice Age, warmer temperature, growing populations, animal extinctions, and droughts led humans to begin farming. </a:t>
            </a:r>
          </a:p>
          <a:p>
            <a:pPr marL="514350" indent="-514350">
              <a:lnSpc>
                <a:spcPct val="150000"/>
              </a:lnSpc>
              <a:buFont typeface="Wingdings 2"/>
              <a:buAutoNum type="arabicPeriod" startAt="6"/>
            </a:pPr>
            <a:r>
              <a:rPr lang="en-US" dirty="0" smtClean="0"/>
              <a:t>Early farmers kept wild sheep and goats.</a:t>
            </a:r>
          </a:p>
          <a:p>
            <a:pPr marL="514350" indent="-514350">
              <a:lnSpc>
                <a:spcPct val="150000"/>
              </a:lnSpc>
              <a:buFont typeface="Wingdings 2"/>
              <a:buAutoNum type="arabicPeriod" startAt="6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 startAt="6"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 startAt="6"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303000" y="-1961368"/>
            <a:ext cx="2286000" cy="140859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 defTabSz="914400">
              <a:lnSpc>
                <a:spcPct val="150000"/>
              </a:lnSpc>
              <a:buClr>
                <a:srgbClr val="F0AD00"/>
              </a:buClr>
              <a:buSzPct val="80000"/>
              <a:buFont typeface="Wingdings 2"/>
              <a:buAutoNum type="arabicPeriod"/>
            </a:pPr>
            <a:r>
              <a:rPr lang="en-US" sz="3200" dirty="0" smtClean="0">
                <a:solidFill>
                  <a:prstClr val="black"/>
                </a:solidFill>
              </a:rPr>
              <a:t>With surplus food, farming communities could feed larger numbers of people. In time ,these communities became villages.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Page 75 # 11 - 15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7066"/>
            <a:ext cx="8229600" cy="4625609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n-US" sz="2400" dirty="0" smtClean="0"/>
              <a:t>The </a:t>
            </a:r>
            <a:r>
              <a:rPr lang="en-US" sz="2400" dirty="0" err="1" smtClean="0"/>
              <a:t>Yangshao</a:t>
            </a:r>
            <a:r>
              <a:rPr lang="en-US" sz="2400" dirty="0" smtClean="0"/>
              <a:t> people built terraces by cutting steps of flat land into the sides of hills and mountains.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11"/>
            </a:pPr>
            <a:r>
              <a:rPr lang="en-US" sz="2400" dirty="0" smtClean="0"/>
              <a:t>The first farmers grew B) </a:t>
            </a:r>
            <a:r>
              <a:rPr lang="en-US" sz="2400" b="1" dirty="0" smtClean="0">
                <a:solidFill>
                  <a:srgbClr val="FF0000"/>
                </a:solidFill>
              </a:rPr>
              <a:t>grains</a:t>
            </a:r>
            <a:r>
              <a:rPr lang="en-US" sz="2400" dirty="0" smtClean="0"/>
              <a:t>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11"/>
            </a:pPr>
            <a:r>
              <a:rPr lang="en-US" sz="2400" dirty="0" smtClean="0"/>
              <a:t>The people of Abu </a:t>
            </a:r>
            <a:r>
              <a:rPr lang="en-US" sz="2400" dirty="0" err="1" smtClean="0"/>
              <a:t>Hureyra</a:t>
            </a:r>
            <a:r>
              <a:rPr lang="en-US" sz="2400" dirty="0" smtClean="0"/>
              <a:t> and Jericho D) </a:t>
            </a:r>
            <a:r>
              <a:rPr lang="en-US" sz="2400" b="1" dirty="0" smtClean="0">
                <a:solidFill>
                  <a:srgbClr val="FF0000"/>
                </a:solidFill>
              </a:rPr>
              <a:t>domesticated plants and animals.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 startAt="11"/>
            </a:pPr>
            <a:r>
              <a:rPr lang="en-US" sz="2400" dirty="0" smtClean="0"/>
              <a:t>People learned to plant seeds from wild plants; they chose the best seeds to grow better crops each season. They captured wild animals; over time, the animals became tame.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11"/>
            </a:pPr>
            <a:r>
              <a:rPr lang="en-US" sz="2400" dirty="0" smtClean="0"/>
              <a:t>They learned to use some plants as new sources of material for making clothing.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</TotalTime>
  <Words>595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Chapter 2 Test Review</vt:lpstr>
      <vt:lpstr>Page 53 # 1 – 4 </vt:lpstr>
      <vt:lpstr>Review: Page 61 # 1 – 4</vt:lpstr>
      <vt:lpstr>Review: Page 71 # 1 – 4 &amp; 7</vt:lpstr>
      <vt:lpstr>Review: Page 75 # 1 – 5</vt:lpstr>
      <vt:lpstr>Review: Page 75# 6 – 10 </vt:lpstr>
      <vt:lpstr>Review Page 75 # 11 - 15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Test Review</dc:title>
  <dc:creator>STD</dc:creator>
  <cp:lastModifiedBy>STD</cp:lastModifiedBy>
  <cp:revision>6</cp:revision>
  <dcterms:created xsi:type="dcterms:W3CDTF">2015-02-16T05:49:07Z</dcterms:created>
  <dcterms:modified xsi:type="dcterms:W3CDTF">2015-02-17T06:54:48Z</dcterms:modified>
</cp:coreProperties>
</file>